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831" r:id="rId5"/>
    <p:sldId id="835" r:id="rId6"/>
    <p:sldId id="830" r:id="rId7"/>
    <p:sldId id="833" r:id="rId8"/>
    <p:sldId id="836" r:id="rId9"/>
    <p:sldId id="839" r:id="rId10"/>
    <p:sldId id="838" r:id="rId11"/>
  </p:sldIdLst>
  <p:sldSz cx="9144000" cy="5143500" type="screen16x9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3B75A66-9E91-4DD9-B746-828A96ED2253}">
          <p14:sldIdLst>
            <p14:sldId id="831"/>
            <p14:sldId id="835"/>
            <p14:sldId id="830"/>
            <p14:sldId id="833"/>
            <p14:sldId id="836"/>
            <p14:sldId id="839"/>
            <p14:sldId id="8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26A0E"/>
    <a:srgbClr val="F1A00F"/>
    <a:srgbClr val="404040"/>
    <a:srgbClr val="1C1C1C"/>
    <a:srgbClr val="DEDEDE"/>
    <a:srgbClr val="66FFCC"/>
    <a:srgbClr val="3DF5A2"/>
    <a:srgbClr val="00FFFF"/>
    <a:srgbClr val="00F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940C5-4A70-D24B-92C0-1244F7E7FB94}" v="37" dt="2022-09-01T12:53:36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9"/>
  </p:normalViewPr>
  <p:slideViewPr>
    <p:cSldViewPr snapToGrid="0">
      <p:cViewPr varScale="1">
        <p:scale>
          <a:sx n="202" d="100"/>
          <a:sy n="202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235226-B145-4E10-983B-1CC3FFD77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FC5A7-8C8B-4687-B28B-5BF9AEB6A4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18932-800F-49B7-9B85-80D8118CABFE}" type="datetimeFigureOut">
              <a:rPr lang="en-GB"/>
              <a:pPr>
                <a:defRPr/>
              </a:pPr>
              <a:t>05/09/2022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F1F158-007E-427F-8465-C261315941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E36E06-D37F-4889-B95F-01BE44729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15012-0BDA-4DFA-8088-A120A094BD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E7443-C6D5-424B-AFA3-DE5D71095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0FE0A2-34EE-413D-B87D-BE548BE2D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3560" cy="571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356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16704"/>
            <a:ext cx="2174239" cy="953238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720363"/>
            <a:ext cx="4353560" cy="454025"/>
          </a:xfr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80E1784-6502-40DF-8151-F6A3B84DF5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75648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F70B52-F7B4-4FC4-9472-3F73A12A4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682940"/>
            <a:ext cx="3920400" cy="3660460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tx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EFE4AFE-B570-485B-8926-6A4990AFE3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74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 userDrawn="1">
          <p15:clr>
            <a:srgbClr val="FBAE40"/>
          </p15:clr>
        </p15:guide>
        <p15:guide id="6" pos="54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791076" y="683054"/>
            <a:ext cx="39211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682940"/>
            <a:ext cx="3921125" cy="54511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7E95CB-6286-4E8D-8ABC-6A9BD8535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A79611A-8145-4287-999D-C17E624B80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1075" y="1294731"/>
            <a:ext cx="3921125" cy="304866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 to 6 bullet points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0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  <p15:guide id="7" pos="2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Light)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791076" y="683054"/>
            <a:ext cx="3921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682940"/>
            <a:ext cx="3921125" cy="54511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E39823-F30B-468B-8008-58BE47430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1076" y="1294731"/>
            <a:ext cx="3921124" cy="3048668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7E95CB-6286-4E8D-8ABC-6A9BD8535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0203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pos="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6" y="682940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DCB931-AF3E-493E-BBC5-0ACD78686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326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2" userDrawn="1">
          <p15:clr>
            <a:srgbClr val="FBAE40"/>
          </p15:clr>
        </p15:guide>
        <p15:guide id="7" pos="30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F70B52-F7B4-4FC4-9472-3F73A12A4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7900" y="682940"/>
            <a:ext cx="3920400" cy="3660460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tx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819D4C3-6603-43E5-90D7-20E616ECFD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113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 userDrawn="1">
          <p15:clr>
            <a:srgbClr val="FBAE40"/>
          </p15:clr>
        </p15:guide>
        <p15:guide id="7" pos="2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299B8-75C7-4CEB-9D2A-D2DB0A44F4D4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123886"/>
            <a:ext cx="303458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3DD6AC7-34D2-4DCA-AEEA-3FFE241C70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0" y="992188"/>
            <a:ext cx="3060700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DDC7B71-8338-4886-9324-FE1079858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1" y="992188"/>
            <a:ext cx="3060699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0D6B7F-4D7A-4A69-8F7D-C94B97D75491}"/>
              </a:ext>
            </a:extLst>
          </p:cNvPr>
          <p:cNvCxnSpPr>
            <a:cxnSpLocks/>
          </p:cNvCxnSpPr>
          <p:nvPr userDrawn="1"/>
        </p:nvCxnSpPr>
        <p:spPr>
          <a:xfrm>
            <a:off x="5003803" y="3123886"/>
            <a:ext cx="30607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E9D6D81-F605-4611-878D-235C279E4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3154366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C6CF01-8567-4E9F-AA45-61AA44F6B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2" y="3154365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934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 userDrawn="1">
          <p15:clr>
            <a:srgbClr val="FBAE40"/>
          </p15:clr>
        </p15:guide>
        <p15:guide id="7" pos="680" userDrawn="1">
          <p15:clr>
            <a:srgbClr val="FBAE40"/>
          </p15:clr>
        </p15:guide>
        <p15:guide id="8" pos="3152" userDrawn="1">
          <p15:clr>
            <a:srgbClr val="FBAE40"/>
          </p15:clr>
        </p15:guide>
        <p15:guide id="9" pos="50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AB5B7F-65EB-40B3-8ADF-96F4B0AC0201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123886"/>
            <a:ext cx="30345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8D267A-F5EA-4642-8DED-8C076DFFD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9500" y="992188"/>
            <a:ext cx="3060700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ECC00A9-083C-4789-9FCC-AB8D7284A6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1" y="992188"/>
            <a:ext cx="3060699" cy="192328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7EF0F4-6140-4CA6-AC02-2ADC1F1CA43D}"/>
              </a:ext>
            </a:extLst>
          </p:cNvPr>
          <p:cNvCxnSpPr>
            <a:cxnSpLocks/>
          </p:cNvCxnSpPr>
          <p:nvPr userDrawn="1"/>
        </p:nvCxnSpPr>
        <p:spPr>
          <a:xfrm>
            <a:off x="5003803" y="3123886"/>
            <a:ext cx="3060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CF1839-676C-46B5-A599-21AA96E5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3154366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0A1946A-052F-4EDE-BDC4-BAB850806D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2" y="3154365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533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C9224A-09C5-42AB-BE72-2D01A39D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1525" y="3160713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23FD6B0-E4D1-480A-8912-97C55DB2C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200" y="3160713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3132603"/>
            <a:ext cx="2519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1254440"/>
            <a:ext cx="2519363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6DC436-4D86-413D-BBB3-A15CE4285A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337A4C9-22E2-49AC-B029-CC29936ED3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200" y="1254442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3312000" y="3124983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2A627-4CB8-4EF2-85D8-B14D75F9C353}"/>
              </a:ext>
            </a:extLst>
          </p:cNvPr>
          <p:cNvCxnSpPr>
            <a:cxnSpLocks/>
          </p:cNvCxnSpPr>
          <p:nvPr userDrawn="1"/>
        </p:nvCxnSpPr>
        <p:spPr>
          <a:xfrm>
            <a:off x="6192200" y="3124983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5972E1-EF4A-4234-99B1-AF32BAA9E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850" y="3161758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15935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 userDrawn="1">
          <p15:clr>
            <a:srgbClr val="FBAE40"/>
          </p15:clr>
        </p15:guide>
        <p15:guide id="8" pos="3674" userDrawn="1">
          <p15:clr>
            <a:srgbClr val="FBAE40"/>
          </p15:clr>
        </p15:guide>
        <p15:guide id="9" pos="3901" userDrawn="1">
          <p15:clr>
            <a:srgbClr val="FBAE40"/>
          </p15:clr>
        </p15:guide>
        <p15:guide id="10" pos="208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9863077-8CC3-4BBF-B430-3855EC0D66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1525" y="3160713"/>
            <a:ext cx="2520950" cy="701302"/>
          </a:xfrm>
        </p:spPr>
        <p:txBody>
          <a:bodyPr/>
          <a:lstStyle>
            <a:lvl1pPr marL="288000" indent="-288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A455E2B-2D9B-44D5-AF1B-E5C2833F6E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200" y="3160713"/>
            <a:ext cx="2520950" cy="701301"/>
          </a:xfrm>
        </p:spPr>
        <p:txBody>
          <a:bodyPr/>
          <a:lstStyle>
            <a:lvl1pPr marL="288000" indent="-288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5" name="Title 7">
            <a:extLst>
              <a:ext uri="{FF2B5EF4-FFF2-40B4-BE49-F238E27FC236}">
                <a16:creationId xmlns:a16="http://schemas.microsoft.com/office/drawing/2014/main" id="{40A893CA-5C26-4EC6-BAD0-71AE64858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160713"/>
            <a:ext cx="2520000" cy="701304"/>
          </a:xfrm>
        </p:spPr>
        <p:txBody>
          <a:bodyPr/>
          <a:lstStyle>
            <a:lvl1pPr marL="288000" indent="-288000">
              <a:lnSpc>
                <a:spcPct val="100000"/>
              </a:lnSpc>
              <a:spcAft>
                <a:spcPts val="500"/>
              </a:spcAft>
              <a:buFontTx/>
              <a:buChar char="–"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71527B-53ED-44E4-B84A-A9BF95EDB671}"/>
              </a:ext>
            </a:extLst>
          </p:cNvPr>
          <p:cNvCxnSpPr>
            <a:cxnSpLocks/>
          </p:cNvCxnSpPr>
          <p:nvPr userDrawn="1"/>
        </p:nvCxnSpPr>
        <p:spPr>
          <a:xfrm>
            <a:off x="431800" y="313260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BB69E7F7-A753-4EE6-A6F6-2E1E77308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756934B-E4E0-4141-9A7B-4932B5A304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2000" y="1254440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E943CD3-34B8-45E5-AFBD-CA8813D4BE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2200" y="1254442"/>
            <a:ext cx="2520000" cy="169200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56D04E-96CE-42C6-8797-23AC35DCD5B2}"/>
              </a:ext>
            </a:extLst>
          </p:cNvPr>
          <p:cNvCxnSpPr>
            <a:cxnSpLocks/>
          </p:cNvCxnSpPr>
          <p:nvPr userDrawn="1"/>
        </p:nvCxnSpPr>
        <p:spPr>
          <a:xfrm>
            <a:off x="3312000" y="312498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F5CABF2-DF5C-477C-A26C-AC42B4516332}"/>
              </a:ext>
            </a:extLst>
          </p:cNvPr>
          <p:cNvCxnSpPr>
            <a:cxnSpLocks/>
          </p:cNvCxnSpPr>
          <p:nvPr userDrawn="1"/>
        </p:nvCxnSpPr>
        <p:spPr>
          <a:xfrm>
            <a:off x="6192200" y="3124983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8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 userDrawn="1">
          <p15:clr>
            <a:srgbClr val="FBAE40"/>
          </p15:clr>
        </p15:guide>
        <p15:guide id="7" pos="2086" userDrawn="1">
          <p15:clr>
            <a:srgbClr val="FBAE40"/>
          </p15:clr>
        </p15:guide>
        <p15:guide id="8" pos="3674" userDrawn="1">
          <p15:clr>
            <a:srgbClr val="FBAE40"/>
          </p15:clr>
        </p15:guide>
        <p15:guide id="9" pos="390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5299B8-75C7-4CEB-9D2A-D2DB0A44F4D4}"/>
              </a:ext>
            </a:extLst>
          </p:cNvPr>
          <p:cNvCxnSpPr>
            <a:cxnSpLocks/>
          </p:cNvCxnSpPr>
          <p:nvPr userDrawn="1"/>
        </p:nvCxnSpPr>
        <p:spPr>
          <a:xfrm>
            <a:off x="1079498" y="1606370"/>
            <a:ext cx="303458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0D6B7F-4D7A-4A69-8F7D-C94B97D75491}"/>
              </a:ext>
            </a:extLst>
          </p:cNvPr>
          <p:cNvCxnSpPr>
            <a:cxnSpLocks/>
          </p:cNvCxnSpPr>
          <p:nvPr userDrawn="1"/>
        </p:nvCxnSpPr>
        <p:spPr>
          <a:xfrm>
            <a:off x="5003801" y="1606370"/>
            <a:ext cx="30607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E9D6D81-F605-4611-878D-235C279E4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498" y="1636850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C6CF01-8567-4E9F-AA45-61AA44F6B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0" y="1636849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2797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lid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3560" cy="571512"/>
          </a:xfrm>
        </p:spPr>
        <p:txBody>
          <a:bodyPr/>
          <a:lstStyle>
            <a:lvl1pPr>
              <a:lnSpc>
                <a:spcPct val="100000"/>
              </a:lnSpc>
              <a:defRPr sz="3400" b="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BD8555-5574-479C-8AEF-5074012734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35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16704"/>
            <a:ext cx="2174240" cy="953238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720363"/>
            <a:ext cx="4353560" cy="454025"/>
          </a:xfrm>
        </p:spPr>
        <p:txBody>
          <a:bodyPr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85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C0798-3A00-4D85-AA21-D37CEDB1FA2D}"/>
              </a:ext>
            </a:extLst>
          </p:cNvPr>
          <p:cNvCxnSpPr>
            <a:cxnSpLocks/>
          </p:cNvCxnSpPr>
          <p:nvPr userDrawn="1"/>
        </p:nvCxnSpPr>
        <p:spPr>
          <a:xfrm>
            <a:off x="1079498" y="1606370"/>
            <a:ext cx="30345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CB00C7-989B-45C7-AA4C-E065DBEAFA1C}"/>
              </a:ext>
            </a:extLst>
          </p:cNvPr>
          <p:cNvCxnSpPr>
            <a:cxnSpLocks/>
          </p:cNvCxnSpPr>
          <p:nvPr userDrawn="1"/>
        </p:nvCxnSpPr>
        <p:spPr>
          <a:xfrm>
            <a:off x="5003801" y="1606370"/>
            <a:ext cx="3060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8DA490F-DDDB-45E4-BA8E-6EAC2B08F3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498" y="1636850"/>
            <a:ext cx="3050407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98B511-DCBF-4838-9F07-F0BAEBE4E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3800" y="1636849"/>
            <a:ext cx="3060700" cy="1362389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033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pos="680">
          <p15:clr>
            <a:srgbClr val="FBAE40"/>
          </p15:clr>
        </p15:guide>
        <p15:guide id="8" pos="3152">
          <p15:clr>
            <a:srgbClr val="FBAE40"/>
          </p15:clr>
        </p15:guide>
        <p15:guide id="9" pos="50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C9224A-09C5-42AB-BE72-2D01A39D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0575" y="1539436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23FD6B0-E4D1-480A-8912-97C55DB2C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1539436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0850" y="1511326"/>
            <a:ext cx="251936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3311050" y="1503706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A2A627-4CB8-4EF2-85D8-B14D75F9C353}"/>
              </a:ext>
            </a:extLst>
          </p:cNvPr>
          <p:cNvCxnSpPr>
            <a:cxnSpLocks/>
          </p:cNvCxnSpPr>
          <p:nvPr userDrawn="1"/>
        </p:nvCxnSpPr>
        <p:spPr>
          <a:xfrm>
            <a:off x="6191250" y="1503706"/>
            <a:ext cx="25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5972E1-EF4A-4234-99B1-AF32BAA9E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900" y="1540481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245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  <p15:guide id="10" pos="20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9026A22-B87C-46F8-B2F4-6A0F11F9AF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0575" y="1539436"/>
            <a:ext cx="2520950" cy="701302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911C50-0DDD-4A01-9B6D-DC79062CAB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0" y="1539436"/>
            <a:ext cx="2520950" cy="701301"/>
          </a:xfrm>
        </p:spPr>
        <p:txBody>
          <a:bodyPr/>
          <a:lstStyle>
            <a:lvl1pPr marL="216000" indent="-216000">
              <a:spcAft>
                <a:spcPts val="500"/>
              </a:spcAft>
              <a:buFontTx/>
              <a:buChar char="–"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FD4059-1CEA-431F-9737-E09AE1FE1EB5}"/>
              </a:ext>
            </a:extLst>
          </p:cNvPr>
          <p:cNvCxnSpPr>
            <a:cxnSpLocks/>
          </p:cNvCxnSpPr>
          <p:nvPr userDrawn="1"/>
        </p:nvCxnSpPr>
        <p:spPr>
          <a:xfrm>
            <a:off x="430850" y="1511326"/>
            <a:ext cx="2519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C88001-0B7A-4142-B613-954FB5D1A6C1}"/>
              </a:ext>
            </a:extLst>
          </p:cNvPr>
          <p:cNvCxnSpPr>
            <a:cxnSpLocks/>
          </p:cNvCxnSpPr>
          <p:nvPr userDrawn="1"/>
        </p:nvCxnSpPr>
        <p:spPr>
          <a:xfrm>
            <a:off x="3311050" y="1503706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A71E79-A98D-4A0F-8EA8-7B9B1469E422}"/>
              </a:ext>
            </a:extLst>
          </p:cNvPr>
          <p:cNvCxnSpPr>
            <a:cxnSpLocks/>
          </p:cNvCxnSpPr>
          <p:nvPr userDrawn="1"/>
        </p:nvCxnSpPr>
        <p:spPr>
          <a:xfrm>
            <a:off x="6191250" y="1503706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F94767EF-D844-43F5-980B-C5081407A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900" y="1540481"/>
            <a:ext cx="2519363" cy="700256"/>
          </a:xfrm>
        </p:spPr>
        <p:txBody>
          <a:bodyPr/>
          <a:lstStyle>
            <a:lvl1pPr marL="216000" indent="-216000">
              <a:spcAft>
                <a:spcPts val="600"/>
              </a:spcAft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071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859">
          <p15:clr>
            <a:srgbClr val="FBAE40"/>
          </p15:clr>
        </p15:guide>
        <p15:guide id="7" pos="2086">
          <p15:clr>
            <a:srgbClr val="FBAE40"/>
          </p15:clr>
        </p15:guide>
        <p15:guide id="8" pos="3674">
          <p15:clr>
            <a:srgbClr val="FBAE40"/>
          </p15:clr>
        </p15:guide>
        <p15:guide id="9" pos="3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471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3471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34709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4710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5010147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148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4709" y="4203347"/>
            <a:ext cx="2299138" cy="322707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0147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2341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 userDrawn="1">
          <p15:clr>
            <a:srgbClr val="FBAE40"/>
          </p15:clr>
        </p15:guide>
        <p15:guide id="7" orient="horz" pos="1620" userDrawn="1">
          <p15:clr>
            <a:srgbClr val="FBAE40"/>
          </p15:clr>
        </p15:guide>
        <p15:guide id="8" pos="3152" userDrawn="1">
          <p15:clr>
            <a:srgbClr val="FBAE40"/>
          </p15:clr>
        </p15:guide>
        <p15:guide id="9" pos="1156" userDrawn="1">
          <p15:clr>
            <a:srgbClr val="FBAE40"/>
          </p15:clr>
        </p15:guide>
        <p15:guide id="10" pos="460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1062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41063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41062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1062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5010150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150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1062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0150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6238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156" userDrawn="1">
          <p15:clr>
            <a:srgbClr val="FBAE40"/>
          </p15:clr>
        </p15:guide>
        <p15:guide id="7" orient="horz" pos="1620" userDrawn="1">
          <p15:clr>
            <a:srgbClr val="FBAE40"/>
          </p15:clr>
        </p15:guide>
        <p15:guide id="8" pos="2608" userDrawn="1">
          <p15:clr>
            <a:srgbClr val="FBAE40"/>
          </p15:clr>
        </p15:guide>
        <p15:guide id="9" pos="3152" userDrawn="1">
          <p15:clr>
            <a:srgbClr val="FBAE40"/>
          </p15:clr>
        </p15:guide>
        <p15:guide id="10" pos="460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471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3471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34709" y="420336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4710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4709" y="4203347"/>
            <a:ext cx="2299138" cy="322707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97341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608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3152">
          <p15:clr>
            <a:srgbClr val="FBAE40"/>
          </p15:clr>
        </p15:guide>
        <p15:guide id="9" pos="1156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(Light) (Al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1062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1841063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71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1841062" y="419425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1062" y="257633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5010149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0150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0147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1062" y="4194240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29239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156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608">
          <p15:clr>
            <a:srgbClr val="FBAE40"/>
          </p15:clr>
        </p15:guide>
        <p15:guide id="9" pos="3152">
          <p15:clr>
            <a:srgbClr val="FBAE40"/>
          </p15:clr>
        </p15:guide>
        <p15:guide id="10" pos="46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6125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125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125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9712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9712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9712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485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7" orient="horz" pos="2981" userDrawn="1">
          <p15:clr>
            <a:srgbClr val="FBAE40"/>
          </p15:clr>
        </p15:guide>
        <p15:guide id="8" pos="1723" userDrawn="1">
          <p15:clr>
            <a:srgbClr val="FBAE40"/>
          </p15:clr>
        </p15:guide>
        <p15:guide id="9" pos="2154" userDrawn="1">
          <p15:clr>
            <a:srgbClr val="FBAE40"/>
          </p15:clr>
        </p15:guide>
        <p15:guide id="10" pos="3606" userDrawn="1">
          <p15:clr>
            <a:srgbClr val="FBAE40"/>
          </p15:clr>
        </p15:guide>
        <p15:guide id="11" pos="403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1799" y="4202205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800" y="258428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420219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5386" y="4202205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5387" y="2584284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5386" y="420219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9210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723" userDrawn="1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154" userDrawn="1">
          <p15:clr>
            <a:srgbClr val="FBAE40"/>
          </p15:clr>
        </p15:guide>
        <p15:guide id="9" pos="3606" userDrawn="1">
          <p15:clr>
            <a:srgbClr val="FBAE40"/>
          </p15:clr>
        </p15:guide>
        <p15:guide id="10" pos="403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1797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798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6413061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062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7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061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2425" y="4189671"/>
            <a:ext cx="229913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2426" y="257175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2425" y="418965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3854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606" userDrawn="1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1723" userDrawn="1">
          <p15:clr>
            <a:srgbClr val="FBAE40"/>
          </p15:clr>
        </p15:guide>
        <p15:guide id="9" pos="2154" userDrawn="1">
          <p15:clr>
            <a:srgbClr val="FBAE40"/>
          </p15:clr>
        </p15:guide>
        <p15:guide id="10" pos="403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no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82804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29070"/>
            <a:ext cx="2299138" cy="31978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1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DAFBE0-E4BE-49CE-B6AE-E13838084BB3}"/>
              </a:ext>
            </a:extLst>
          </p:cNvPr>
          <p:cNvCxnSpPr>
            <a:cxnSpLocks/>
          </p:cNvCxnSpPr>
          <p:nvPr userDrawn="1"/>
        </p:nvCxnSpPr>
        <p:spPr>
          <a:xfrm>
            <a:off x="436124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C0EA1AD3-FB09-47F8-BB9C-4F38BB33C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125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048226E-5BD0-47BC-A2CE-6028EB18DC46}"/>
              </a:ext>
            </a:extLst>
          </p:cNvPr>
          <p:cNvCxnSpPr>
            <a:cxnSpLocks/>
          </p:cNvCxnSpPr>
          <p:nvPr userDrawn="1"/>
        </p:nvCxnSpPr>
        <p:spPr>
          <a:xfrm>
            <a:off x="6413064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5F72582F-7373-4398-BCD6-DF8E97287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3065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B59B0-E923-4D9F-8187-603AD6A3E427}"/>
              </a:ext>
            </a:extLst>
          </p:cNvPr>
          <p:cNvCxnSpPr>
            <a:cxnSpLocks/>
          </p:cNvCxnSpPr>
          <p:nvPr userDrawn="1"/>
        </p:nvCxnSpPr>
        <p:spPr>
          <a:xfrm>
            <a:off x="6417388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1E76E5CD-B03D-469E-8ED5-430B55782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7389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5DE99255-44CA-441C-BB41-85736567E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062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523708E-9964-4FCA-9B54-EE04DBF6E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124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A5DC7855-36C4-4F12-B064-148DB3EC7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7388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172800-1790-4DDC-B421-71C390A398BC}"/>
              </a:ext>
            </a:extLst>
          </p:cNvPr>
          <p:cNvCxnSpPr>
            <a:cxnSpLocks/>
          </p:cNvCxnSpPr>
          <p:nvPr userDrawn="1"/>
        </p:nvCxnSpPr>
        <p:spPr>
          <a:xfrm>
            <a:off x="3422428" y="2029084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ACCC488-E951-4C81-B7B8-7BDAB396FB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2429" y="411163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ECB912-D2D4-4451-97CA-8959BE18AE3F}"/>
              </a:ext>
            </a:extLst>
          </p:cNvPr>
          <p:cNvCxnSpPr>
            <a:cxnSpLocks/>
          </p:cNvCxnSpPr>
          <p:nvPr userDrawn="1"/>
        </p:nvCxnSpPr>
        <p:spPr>
          <a:xfrm>
            <a:off x="3426752" y="4203361"/>
            <a:ext cx="2299138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59268D9-83A6-43BE-857F-4A80A1AFF6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6753" y="2585440"/>
            <a:ext cx="2299138" cy="1485084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052E2BF-E587-4DC9-85FF-50ABA8434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2426" y="2029071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DA4DDD4-B4BF-4187-8FEB-DA7785CA09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6752" y="4203347"/>
            <a:ext cx="2299138" cy="319786"/>
          </a:xfrm>
        </p:spPr>
        <p:txBody>
          <a:bodyPr/>
          <a:lstStyle>
            <a:lvl1pPr marL="0" indent="0">
              <a:spcAft>
                <a:spcPts val="5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96812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723" userDrawn="1">
          <p15:clr>
            <a:srgbClr val="FBAE40"/>
          </p15:clr>
        </p15:guide>
        <p15:guide id="7" orient="horz" pos="1620">
          <p15:clr>
            <a:srgbClr val="FBAE40"/>
          </p15:clr>
        </p15:guide>
        <p15:guide id="8" pos="2154" userDrawn="1">
          <p15:clr>
            <a:srgbClr val="FBAE40"/>
          </p15:clr>
        </p15:guide>
        <p15:guide id="9" pos="3606" userDrawn="1">
          <p15:clr>
            <a:srgbClr val="FBAE40"/>
          </p15:clr>
        </p15:guide>
        <p15:guide id="10" pos="403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char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75E0450-A966-4DE2-A878-B35B1C17081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91077" y="682938"/>
            <a:ext cx="3921122" cy="366046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26ACCD3-1FD3-493E-8616-B63E8A20F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180869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44" userDrawn="1">
          <p15:clr>
            <a:srgbClr val="FBAE40"/>
          </p15:clr>
        </p15:guide>
        <p15:guide id="7" pos="301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chart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75E0450-A966-4DE2-A878-B35B1C17081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791077" y="682939"/>
            <a:ext cx="3921122" cy="36604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B92DF82-0651-4A19-A491-404FD49C1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10534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44" userDrawn="1">
          <p15:clr>
            <a:srgbClr val="FBAE40"/>
          </p15:clr>
        </p15:guide>
        <p15:guide id="7" pos="301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circles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2433C-D1E5-434C-A331-94DFD8E56D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8AD8BE2-39B8-493E-A60F-709B51DE3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7933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6CEE51E-47DA-420E-A605-A66715C1C7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4066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3DFB02D-3DF9-49E2-9A6D-B72407AD2A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202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1"/>
            <a:ext cx="8280400" cy="701303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People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46A236-957D-4887-92B6-C3508EBA75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7933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BB2F8B0-CCF9-4D70-8E8C-5DB5EDD306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4066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E3CB6D2-1B45-4D2F-8AFC-B6E91CA4C4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0200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59A9BBB-29D4-4E25-96F2-45FFB59BB4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799" y="3344104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8078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655">
          <p15:clr>
            <a:srgbClr val="FBAE40"/>
          </p15:clr>
        </p15:guide>
        <p15:guide id="7" pos="1338">
          <p15:clr>
            <a:srgbClr val="FBAE40"/>
          </p15:clr>
        </p15:guide>
        <p15:guide id="8" pos="2721">
          <p15:clr>
            <a:srgbClr val="FBAE40"/>
          </p15:clr>
        </p15:guide>
        <p15:guide id="9" pos="3039">
          <p15:clr>
            <a:srgbClr val="FBAE40"/>
          </p15:clr>
        </p15:guide>
        <p15:guide id="10" pos="4105">
          <p15:clr>
            <a:srgbClr val="FBAE40"/>
          </p15:clr>
        </p15:guide>
        <p15:guide id="11" pos="442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circles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People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0A7FD4F-3D37-4D8B-A9B3-D5F373E2D7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5C377DA-F54D-4453-89EF-AEFF11E3EA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7933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A77FCAB-7CBA-41F2-B0EC-B501072A82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24066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9B4D847-24A5-4D2D-99D1-6BDFA0F50E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20200" y="1565550"/>
            <a:ext cx="1692000" cy="169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person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8317DC6-D786-44BE-BB0D-2E3ACEE086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7933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85E84A1-A3F9-4397-ACBE-343412EAB7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4066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2EB35B6-1653-4BA9-B107-4F31F5F00B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0200" y="3348539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84A5278-D33F-4E87-A19A-20E0D80E2E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799" y="3344104"/>
            <a:ext cx="1692000" cy="701301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878594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1338">
          <p15:clr>
            <a:srgbClr val="FBAE40"/>
          </p15:clr>
        </p15:guide>
        <p15:guide id="7" pos="1655">
          <p15:clr>
            <a:srgbClr val="FBAE40"/>
          </p15:clr>
        </p15:guide>
        <p15:guide id="8" pos="2721">
          <p15:clr>
            <a:srgbClr val="FBAE40"/>
          </p15:clr>
        </p15:guide>
        <p15:guide id="9" pos="3039">
          <p15:clr>
            <a:srgbClr val="FBAE40"/>
          </p15:clr>
        </p15:guide>
        <p15:guide id="10" pos="4105">
          <p15:clr>
            <a:srgbClr val="FBAE40"/>
          </p15:clr>
        </p15:guide>
        <p15:guide id="11" pos="442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47800"/>
            <a:ext cx="5645149" cy="289559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8621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titl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431800" y="428485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411163"/>
            <a:ext cx="8280400" cy="701301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447800"/>
            <a:ext cx="5645149" cy="2895598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05845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11163"/>
            <a:ext cx="5645149" cy="288000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9699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411162"/>
            <a:ext cx="5645149" cy="288000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71951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8DEE8-034B-4AA1-A8A7-6DFB691A44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2"/>
            <a:ext cx="8280398" cy="4321175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4259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no imag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82804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828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18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49AF7-992D-4DF7-8F38-87B6CA839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2" y="411162"/>
            <a:ext cx="8280398" cy="4321175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8362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61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61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BD67C99-C0BD-4075-A538-B65ED75A43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180975" indent="0">
              <a:buNone/>
              <a:defRPr/>
            </a:lvl3pPr>
            <a:lvl4pPr marL="612775" indent="0"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209548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image (Light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184922"/>
            <a:ext cx="4356100" cy="571512"/>
          </a:xfrm>
        </p:spPr>
        <p:txBody>
          <a:bodyPr/>
          <a:lstStyle>
            <a:lvl1pPr>
              <a:lnSpc>
                <a:spcPct val="100000"/>
              </a:lnSpc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431800" y="2184922"/>
            <a:ext cx="4356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BBD67C99-C0BD-4075-A538-B65ED75A43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872" y="0"/>
            <a:ext cx="3493714" cy="4573587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3pPr marL="180975" indent="0">
              <a:buNone/>
              <a:defRPr/>
            </a:lvl3pPr>
            <a:lvl4pPr marL="612775" indent="0">
              <a:buNone/>
              <a:defRPr/>
            </a:lvl4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1545122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ing, bullets, image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31800" y="702773"/>
            <a:ext cx="39211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702659"/>
            <a:ext cx="3921125" cy="545115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8B155-C9C2-4DB1-8588-E414A618F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18247D9-5503-486A-97BE-69C90ACD67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25887"/>
            <a:ext cx="3921124" cy="3017512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 to 6 bullet points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43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bullets, imag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431800" y="702773"/>
            <a:ext cx="3921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702659"/>
            <a:ext cx="3921125" cy="54511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E39823-F30B-468B-8008-58BE474301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314449"/>
            <a:ext cx="3921124" cy="3028949"/>
          </a:xfrm>
        </p:spPr>
        <p:txBody>
          <a:bodyPr/>
          <a:lstStyle>
            <a:lvl2pPr marL="288000" indent="-288000"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80975" indent="0">
              <a:buNone/>
              <a:defRPr sz="2800"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4 to 6 bullet points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8B155-C9C2-4DB1-8588-E414A618F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705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 userDrawn="1">
          <p15:clr>
            <a:srgbClr val="FBAE40"/>
          </p15:clr>
        </p15:guide>
        <p15:guide id="6" pos="54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682938"/>
            <a:ext cx="3921124" cy="3660460"/>
          </a:xfrm>
        </p:spPr>
        <p:txBody>
          <a:bodyPr/>
          <a:lstStyle>
            <a:lvl1pPr marL="288000" indent="-288000"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70E3B20-94D5-4F38-BAE2-3DD3B53ED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1450" y="702659"/>
            <a:ext cx="3892550" cy="364074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782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 userDrawn="1">
          <p15:clr>
            <a:srgbClr val="FBAE40"/>
          </p15:clr>
        </p15:guide>
        <p15:guide id="6" pos="5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FA0B099-D98B-4334-B69B-347B6181D5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1800" y="431800"/>
            <a:ext cx="8280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64EA9-55AA-41D3-854D-4E8DBDF87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3963"/>
            <a:ext cx="8280400" cy="1443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add sub-header text</a:t>
            </a:r>
          </a:p>
          <a:p>
            <a:pPr lvl="0"/>
            <a:endParaRPr lang="en-GB"/>
          </a:p>
          <a:p>
            <a:pPr marL="288000" marR="0" lvl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3" r:id="rId2"/>
    <p:sldLayoutId id="2147483945" r:id="rId3"/>
    <p:sldLayoutId id="2147483947" r:id="rId4"/>
    <p:sldLayoutId id="2147483946" r:id="rId5"/>
    <p:sldLayoutId id="2147483948" r:id="rId6"/>
    <p:sldLayoutId id="2147483989" r:id="rId7"/>
    <p:sldLayoutId id="2147483956" r:id="rId8"/>
    <p:sldLayoutId id="2147483955" r:id="rId9"/>
    <p:sldLayoutId id="2147483957" r:id="rId10"/>
    <p:sldLayoutId id="2147483988" r:id="rId11"/>
    <p:sldLayoutId id="2147483960" r:id="rId12"/>
    <p:sldLayoutId id="2147483961" r:id="rId13"/>
    <p:sldLayoutId id="2147483962" r:id="rId14"/>
    <p:sldLayoutId id="2147483970" r:id="rId15"/>
    <p:sldLayoutId id="2147483978" r:id="rId16"/>
    <p:sldLayoutId id="2147483951" r:id="rId17"/>
    <p:sldLayoutId id="2147483950" r:id="rId18"/>
    <p:sldLayoutId id="2147483981" r:id="rId19"/>
    <p:sldLayoutId id="2147483982" r:id="rId20"/>
    <p:sldLayoutId id="2147483983" r:id="rId21"/>
    <p:sldLayoutId id="2147483984" r:id="rId22"/>
    <p:sldLayoutId id="2147483971" r:id="rId23"/>
    <p:sldLayoutId id="2147483973" r:id="rId24"/>
    <p:sldLayoutId id="2147483985" r:id="rId25"/>
    <p:sldLayoutId id="2147483986" r:id="rId26"/>
    <p:sldLayoutId id="2147483976" r:id="rId27"/>
    <p:sldLayoutId id="2147483977" r:id="rId28"/>
    <p:sldLayoutId id="2147483975" r:id="rId29"/>
    <p:sldLayoutId id="2147483974" r:id="rId30"/>
    <p:sldLayoutId id="2147483964" r:id="rId31"/>
    <p:sldLayoutId id="2147483958" r:id="rId32"/>
    <p:sldLayoutId id="2147483990" r:id="rId33"/>
    <p:sldLayoutId id="2147483991" r:id="rId34"/>
    <p:sldLayoutId id="2147483965" r:id="rId35"/>
    <p:sldLayoutId id="2147483966" r:id="rId36"/>
    <p:sldLayoutId id="2147483967" r:id="rId37"/>
    <p:sldLayoutId id="2147483968" r:id="rId38"/>
    <p:sldLayoutId id="2147483979" r:id="rId39"/>
    <p:sldLayoutId id="2147483980" r:id="rId40"/>
  </p:sldLayoutIdLst>
  <p:hf hdr="0"/>
  <p:txStyles>
    <p:titleStyle>
      <a:lvl1pPr marL="0" indent="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8000" marR="0" indent="-288000" algn="l" defTabSz="914400" rtl="0" eaLnBrk="0" fontAlgn="base" latinLnBrk="0" hangingPunct="0">
        <a:lnSpc>
          <a:spcPct val="100000"/>
        </a:lnSpc>
        <a:spcBef>
          <a:spcPct val="0"/>
        </a:spcBef>
        <a:spcAft>
          <a:spcPts val="800"/>
        </a:spcAft>
        <a:buClrTx/>
        <a:buSzTx/>
        <a:buFont typeface="Arial" panose="020B0604020202020204" pitchFamily="34" charset="0"/>
        <a:buChar char="–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400" indent="-2508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0" indent="-252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5675093#.Yw4aPuzMJhH" TargetMode="External"/><Relationship Id="rId2" Type="http://schemas.openxmlformats.org/officeDocument/2006/relationships/hyperlink" Target="https://www.turing.ac.uk/blog/towards-set-best-practices-doing-research-trusted-research-environments" TargetMode="Externa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A784D9-C0DF-48A5-A320-6F42AA76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2184922"/>
            <a:ext cx="6057288" cy="571512"/>
          </a:xfrm>
        </p:spPr>
        <p:txBody>
          <a:bodyPr/>
          <a:lstStyle/>
          <a:p>
            <a:r>
              <a:rPr lang="en-GB" sz="2800" b="0" dirty="0"/>
              <a:t>Developing and Publishing Code for</a:t>
            </a:r>
            <a:br>
              <a:rPr lang="en-GB" sz="2800" dirty="0"/>
            </a:br>
            <a:r>
              <a:rPr lang="en-GB" sz="2800" b="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Trusted Research Environments:</a:t>
            </a:r>
            <a:br>
              <a:rPr lang="en-GB" sz="2800" dirty="0">
                <a:solidFill>
                  <a:schemeClr val="accent4">
                    <a:lumMod val="25000"/>
                    <a:lumOff val="75000"/>
                  </a:schemeClr>
                </a:solidFill>
              </a:rPr>
            </a:br>
            <a:r>
              <a:rPr lang="en-GB" sz="2800" b="0" dirty="0"/>
              <a:t>Best Practices and Ways of Working</a:t>
            </a:r>
            <a:endParaRPr lang="en-GB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DFAF6-4E83-4424-8C2E-D2D55863F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3720363"/>
            <a:ext cx="5659996" cy="454025"/>
          </a:xfrm>
        </p:spPr>
        <p:txBody>
          <a:bodyPr/>
          <a:lstStyle/>
          <a:p>
            <a:r>
              <a:rPr lang="en-GB" sz="1600" dirty="0"/>
              <a:t>Lessons from the Wales Multimorbidity Machine Learning project in Collaboration with The Alan Turing Institute</a:t>
            </a:r>
          </a:p>
          <a:p>
            <a:r>
              <a:rPr lang="en-GB" sz="2000" dirty="0"/>
              <a:t>Ed Chalstrey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F0B7035-F78E-04C5-B3A1-2C553EE5C7ED}"/>
              </a:ext>
            </a:extLst>
          </p:cNvPr>
          <p:cNvSpPr/>
          <p:nvPr/>
        </p:nvSpPr>
        <p:spPr>
          <a:xfrm>
            <a:off x="6766560" y="775663"/>
            <a:ext cx="2188254" cy="4117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1B2584E-3CE6-23BE-E1C2-B364B0F4F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5" y="1044702"/>
            <a:ext cx="1753050" cy="6263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B78A6781-12FE-C046-BA2A-F7F638B4F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65" y="1854672"/>
            <a:ext cx="1651000" cy="6985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96126B-43BF-E7A8-FDD2-1F7FBCD31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18" y="2704188"/>
            <a:ext cx="1847643" cy="615881"/>
          </a:xfrm>
          <a:prstGeom prst="rect">
            <a:avLst/>
          </a:prstGeom>
        </p:spPr>
      </p:pic>
      <p:pic>
        <p:nvPicPr>
          <p:cNvPr id="23" name="Picture 2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FC7BCB3-E876-85D7-2BD7-400FA765C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94" y="4174388"/>
            <a:ext cx="1996978" cy="477838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A99D05-B1B6-BF1F-FDD3-113517872A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94" y="3471085"/>
            <a:ext cx="1968690" cy="6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1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809318-B7CC-42E9-9422-42DE2EE7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699" y="1798529"/>
            <a:ext cx="8365359" cy="288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800" dirty="0"/>
              <a:t>Developing research code as modular scripts and utilising version control software such as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GitLab</a:t>
            </a:r>
            <a:r>
              <a:rPr lang="en-GB" sz="1800" dirty="0"/>
              <a:t> or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GitHub</a:t>
            </a:r>
            <a:r>
              <a:rPr lang="en-GB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Using unit testing, quality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checks</a:t>
            </a:r>
            <a:r>
              <a:rPr lang="en-GB" sz="1800" dirty="0"/>
              <a:t> and continuous integration to ensure that research code works as expected.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Using Jupyter or R Markdown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notebooks</a:t>
            </a:r>
            <a:r>
              <a:rPr lang="en-GB" sz="1800" dirty="0"/>
              <a:t> for data analysis and, where appropriate, the drafting of research papers.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Making use of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DOIs</a:t>
            </a:r>
            <a:r>
              <a:rPr lang="en-GB" sz="1800" dirty="0"/>
              <a:t> (digital object identifiers),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citation files</a:t>
            </a:r>
            <a:r>
              <a:rPr lang="en-GB" sz="1800" dirty="0"/>
              <a:t> and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software licences</a:t>
            </a:r>
            <a:r>
              <a:rPr lang="en-GB" sz="1800" dirty="0"/>
              <a:t> when publishing research software.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545312" y="436388"/>
            <a:ext cx="8280400" cy="7013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>
                <a:solidFill>
                  <a:schemeClr val="bg1"/>
                </a:solidFill>
              </a:rPr>
              <a:t>Research code best practices </a:t>
            </a:r>
            <a:r>
              <a:rPr lang="en-GB" u="sng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applicable to TREs</a:t>
            </a:r>
          </a:p>
        </p:txBody>
      </p:sp>
    </p:spTree>
    <p:extLst>
      <p:ext uri="{BB962C8B-B14F-4D97-AF65-F5344CB8AC3E}">
        <p14:creationId xmlns:p14="http://schemas.microsoft.com/office/powerpoint/2010/main" val="202182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809318-B7CC-42E9-9422-42DE2EE7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9320" y="2019246"/>
            <a:ext cx="8365359" cy="288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1800" dirty="0"/>
              <a:t>Considering the advantages and disadvantages associated with </a:t>
            </a:r>
            <a:r>
              <a:rPr lang="en-GB" sz="1800" i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where</a:t>
            </a:r>
            <a:r>
              <a:rPr lang="en-GB" sz="1800" dirty="0"/>
              <a:t> research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code</a:t>
            </a:r>
            <a:r>
              <a:rPr lang="en-GB" sz="1800" dirty="0"/>
              <a:t> destined for publication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is developed</a:t>
            </a:r>
            <a:r>
              <a:rPr lang="en-GB" sz="1800" dirty="0"/>
              <a:t>, either inside or outside the TRE.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Taking care to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minimise the risk </a:t>
            </a:r>
            <a:r>
              <a:rPr lang="en-GB" sz="1800" dirty="0"/>
              <a:t>of data leakage when exporting any research outputs from the TRE.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Exploring the options for researchers who lack immediate access to a TRE, or the dataset they’ll be working with e.g. </a:t>
            </a:r>
            <a:r>
              <a:rPr lang="en-GB" sz="18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synthetic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57E83-8F0D-A648-4E84-BA2830EF8A57}"/>
              </a:ext>
            </a:extLst>
          </p:cNvPr>
          <p:cNvSpPr txBox="1">
            <a:spLocks/>
          </p:cNvSpPr>
          <p:nvPr/>
        </p:nvSpPr>
        <p:spPr>
          <a:xfrm>
            <a:off x="545312" y="436388"/>
            <a:ext cx="8280400" cy="7013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TRE specific </a:t>
            </a:r>
            <a:r>
              <a:rPr lang="en-GB" u="sng" dirty="0">
                <a:solidFill>
                  <a:schemeClr val="bg1"/>
                </a:solidFill>
              </a:rPr>
              <a:t>research code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682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To TRE or not to TRE…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4AFE-1435-444F-8E48-5CF962895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2" y="1447800"/>
            <a:ext cx="4651002" cy="2895598"/>
          </a:xfrm>
        </p:spPr>
        <p:txBody>
          <a:bodyPr/>
          <a:lstStyle/>
          <a:p>
            <a:r>
              <a:rPr lang="en-GB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Where</a:t>
            </a:r>
            <a:r>
              <a:rPr lang="en-GB" dirty="0"/>
              <a:t> should researchers write their TRE code?</a:t>
            </a:r>
          </a:p>
          <a:p>
            <a:r>
              <a:rPr lang="en-GB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</a:t>
            </a:r>
            <a:r>
              <a:rPr lang="en-GB" dirty="0"/>
              <a:t> should be exported from the TRE for publication purposes?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FC2D814-DFAE-8BC4-388B-BD4C2B7F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07" y="1414953"/>
            <a:ext cx="3643310" cy="28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where</a:t>
            </a:r>
            <a:r>
              <a:rPr lang="en-GB" dirty="0"/>
              <a:t> and the </a:t>
            </a:r>
            <a:r>
              <a:rPr lang="en-GB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what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5395902-AF3D-B1FA-B842-6D26A5CA3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4" y="1040400"/>
            <a:ext cx="3429000" cy="288290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1DDD0D9-92EA-51E7-A0F5-5DB524850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040400"/>
            <a:ext cx="3441700" cy="2882900"/>
          </a:xfrm>
          <a:prstGeom prst="rect">
            <a:avLst/>
          </a:prstGeom>
        </p:spPr>
      </p:pic>
      <p:pic>
        <p:nvPicPr>
          <p:cNvPr id="13" name="Picture 12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28BFFE01-8A4F-9017-E92E-7C6A83EDB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1" y="3994223"/>
            <a:ext cx="2711233" cy="1116627"/>
          </a:xfrm>
          <a:prstGeom prst="rect">
            <a:avLst/>
          </a:prstGeom>
        </p:spPr>
      </p:pic>
      <p:pic>
        <p:nvPicPr>
          <p:cNvPr id="15" name="Picture 14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63C7AD4B-A7A3-FE3C-4963-7BFCAA800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30" y="3994242"/>
            <a:ext cx="2648607" cy="11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9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Developing and Publishing Code for</a:t>
            </a:r>
            <a:br>
              <a:rPr lang="en-GB" dirty="0"/>
            </a:br>
            <a: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Trusted Research Environments:</a:t>
            </a:r>
            <a:br>
              <a:rPr lang="en-GB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n-GB" dirty="0"/>
              <a:t>Best Practices and Ways of 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4AFE-1435-444F-8E48-5CF962895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2635993"/>
            <a:ext cx="8567156" cy="2420005"/>
          </a:xfrm>
        </p:spPr>
        <p:txBody>
          <a:bodyPr/>
          <a:lstStyle/>
          <a:p>
            <a:r>
              <a:rPr lang="en-GB" sz="2400" dirty="0"/>
              <a:t>Blog: </a:t>
            </a:r>
            <a:r>
              <a:rPr lang="en-GB" sz="2400" dirty="0">
                <a:hlinkClick r:id="rId2"/>
              </a:rPr>
              <a:t>https://www.turing.ac.uk/blog/towards-set-best-practices-doing-research-trusted-research-environments</a:t>
            </a:r>
            <a:endParaRPr lang="en-GB" sz="2400" dirty="0"/>
          </a:p>
          <a:p>
            <a:r>
              <a:rPr lang="en-GB" sz="2400" dirty="0"/>
              <a:t>Full report: </a:t>
            </a:r>
            <a:r>
              <a:rPr lang="en-GB" sz="2400" dirty="0">
                <a:hlinkClick r:id="rId3"/>
              </a:rPr>
              <a:t>https://zenodo.org/record/5675093</a:t>
            </a:r>
            <a:r>
              <a:rPr lang="en-GB" sz="2400">
                <a:hlinkClick r:id="rId3"/>
              </a:rPr>
              <a:t>#.Yw4aPuzMJhH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096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Keeping the discussion going…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4AFE-1435-444F-8E48-5CF962895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1" y="1447800"/>
            <a:ext cx="8567156" cy="2895598"/>
          </a:xfrm>
        </p:spPr>
        <p:txBody>
          <a:bodyPr/>
          <a:lstStyle/>
          <a:p>
            <a:r>
              <a:rPr lang="en-GB" sz="2400" dirty="0"/>
              <a:t>Is the </a:t>
            </a:r>
            <a:r>
              <a:rPr lang="en-GB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external development model </a:t>
            </a:r>
            <a:r>
              <a:rPr lang="en-GB" sz="2400" dirty="0"/>
              <a:t>practical?</a:t>
            </a:r>
          </a:p>
          <a:p>
            <a:r>
              <a:rPr lang="en-GB" sz="2400" dirty="0"/>
              <a:t>Could one solution be to </a:t>
            </a:r>
            <a:r>
              <a:rPr lang="en-GB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deploy replica TREs</a:t>
            </a:r>
            <a:r>
              <a:rPr lang="en-GB" sz="2400" dirty="0"/>
              <a:t> for researchers to use as their working environment, which lack sensitive data (or contain </a:t>
            </a:r>
            <a:r>
              <a:rPr lang="en-GB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synthetic data</a:t>
            </a:r>
            <a:r>
              <a:rPr lang="en-GB" sz="2400" dirty="0"/>
              <a:t>)?</a:t>
            </a:r>
          </a:p>
          <a:p>
            <a:r>
              <a:rPr lang="en-GB" sz="2400" dirty="0"/>
              <a:t>What other </a:t>
            </a:r>
            <a:r>
              <a:rPr lang="en-GB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obstacles</a:t>
            </a:r>
            <a:r>
              <a:rPr lang="en-GB" sz="2400" dirty="0"/>
              <a:t> have been faced when </a:t>
            </a:r>
            <a:r>
              <a:rPr lang="en-GB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publishing</a:t>
            </a:r>
            <a:r>
              <a:rPr lang="en-GB" sz="2400" dirty="0"/>
              <a:t> TRE research?</a:t>
            </a:r>
          </a:p>
        </p:txBody>
      </p:sp>
    </p:spTree>
    <p:extLst>
      <p:ext uri="{BB962C8B-B14F-4D97-AF65-F5344CB8AC3E}">
        <p14:creationId xmlns:p14="http://schemas.microsoft.com/office/powerpoint/2010/main" val="21018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ring Presentation Palette">
      <a:dk1>
        <a:srgbClr val="1C1C1C"/>
      </a:dk1>
      <a:lt1>
        <a:sysClr val="window" lastClr="FFFFFF"/>
      </a:lt1>
      <a:dk2>
        <a:srgbClr val="404040"/>
      </a:dk2>
      <a:lt2>
        <a:srgbClr val="DEDEDE"/>
      </a:lt2>
      <a:accent1>
        <a:srgbClr val="00B0F0"/>
      </a:accent1>
      <a:accent2>
        <a:srgbClr val="0070C0"/>
      </a:accent2>
      <a:accent3>
        <a:srgbClr val="06CA7B"/>
      </a:accent3>
      <a:accent4>
        <a:srgbClr val="002060"/>
      </a:accent4>
      <a:accent5>
        <a:srgbClr val="7D02C2"/>
      </a:accent5>
      <a:accent6>
        <a:srgbClr val="FF007D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 Alan Turing Master PPT with intro slides_widescreen_v3" id="{5DFD5C9A-0A2C-4E03-B4D8-1CB4749D4479}" vid="{9C62355F-E4EE-46CD-BECD-0FFB3DDDD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62DCEA4FAE4394823B509BA2709F" ma:contentTypeVersion="" ma:contentTypeDescription="Create a new document." ma:contentTypeScope="" ma:versionID="f5bdc85b8c2b59763cc3d43b64e49cc8">
  <xsd:schema xmlns:xsd="http://www.w3.org/2001/XMLSchema" xmlns:xs="http://www.w3.org/2001/XMLSchema" xmlns:p="http://schemas.microsoft.com/office/2006/metadata/properties" xmlns:ns2="ddc16f2e-ac79-420b-bf02-152a3fab2b22" xmlns:ns3="e5618448-e42b-40ea-80d2-fe7c2030a18b" targetNamespace="http://schemas.microsoft.com/office/2006/metadata/properties" ma:root="true" ma:fieldsID="fbecd554eafde8c36c37c40c8fe240c8" ns2:_="" ns3:_="">
    <xsd:import namespace="ddc16f2e-ac79-420b-bf02-152a3fab2b22"/>
    <xsd:import namespace="e5618448-e42b-40ea-80d2-fe7c2030a1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16f2e-ac79-420b-bf02-152a3fa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309E38-7117-474E-A583-87FAE7C2EDA1}" ma:internalName="TaxCatchAll" ma:showField="CatchAllData" ma:web="{08a1f6fd-e710-4379-a5a2-b3883be714e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18448-e42b-40ea-80d2-fe7c2030a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5eb1a5-37e6-488e-b8f0-ddc5ba4663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c16f2e-ac79-420b-bf02-152a3fab2b22" xsi:nil="true"/>
    <lcf76f155ced4ddcb4097134ff3c332f xmlns="e5618448-e42b-40ea-80d2-fe7c2030a1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A361FC-9574-4D3A-922B-90EB7E3EAC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A9A8B-8FD3-436A-9B3D-7176B95C8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16f2e-ac79-420b-bf02-152a3fab2b22"/>
    <ds:schemaRef ds:uri="e5618448-e42b-40ea-80d2-fe7c2030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D3EDB7-0ABD-4BC6-9C2A-32E4FC10473A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5618448-e42b-40ea-80d2-fe7c2030a18b"/>
    <ds:schemaRef ds:uri="http://schemas.openxmlformats.org/package/2006/metadata/core-properties"/>
    <ds:schemaRef ds:uri="ddc16f2e-ac79-420b-bf02-152a3fab2b2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315</Words>
  <Application>Microsoft Office PowerPoint</Application>
  <PresentationFormat>On-screen Show (16:9)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Developing and Publishing Code for Trusted Research Environments: Best Practices and Ways of 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Yellow Balloon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Alan Turing Institute</dc:title>
  <dc:creator>Sophie Mclvor</dc:creator>
  <cp:lastModifiedBy>Ed Chalstrey</cp:lastModifiedBy>
  <cp:revision>4</cp:revision>
  <cp:lastPrinted>2017-11-14T13:34:51Z</cp:lastPrinted>
  <dcterms:created xsi:type="dcterms:W3CDTF">2017-03-06T16:45:41Z</dcterms:created>
  <dcterms:modified xsi:type="dcterms:W3CDTF">2022-09-05T07:49:38Z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Keywords">
    <vt:lpwstr/>
  </property>
  <property fmtid="{D5CDD505-2E9C-101B-9397-08002B2CF9AE}" pid="3" name="ContentTypeId">
    <vt:lpwstr>0x01010059AA62DCEA4FAE4394823B509BA2709F</vt:lpwstr>
  </property>
</Properties>
</file>